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7" r:id="rId21"/>
    <p:sldId id="28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3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2169-344F-4964-805C-1AD1E591C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4667FC-041A-4A61-83FE-DABF9A6241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B9D7-309B-4847-9321-2E6FD3DA4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0E98A-6541-4A74-97B1-46666FE3B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20455-479C-4C4C-BA52-AB44B64A2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9764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B1D0E-DA2F-4D13-9A0F-BA43EA469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91F5EA-6412-4C41-A501-77AC9173E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73DAE-4664-4E78-9BC7-AC06630B3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753A9-0588-4900-8E08-3E6FF7321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863EA-7378-4BCB-9D13-86B3DCCE7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6091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CEE749-E915-414A-B9BF-5BE81E3B42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7D3AFE-2A29-43D6-9E8A-BFBACC4F0A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BAEC9-741C-484F-9D98-5E9F88CCC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9DC18-90A0-4E8F-8225-0F3803DE6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8B260-86B7-4D50-AA80-BF6C36191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903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8EC63-5C9C-40A6-AD0A-3E701EBFE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F69E5-98CA-4AB3-AA53-30E7E2374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E0625-BBEF-44AE-B926-F363B88A5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C05DC-22F6-4DF8-8F23-1E315BBE8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AEDAA-213C-4A39-8E9D-F8739AFB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76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18D12-5111-49CF-8C46-C4075B1A4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CA411-8CB1-4B12-9115-1BA8FF243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A6234-CB24-4E90-B2BC-5F69E4C81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29428-C887-4615-8BCF-C4C791FA6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00BE0-CCC5-4164-8692-7E0FE74F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1838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EDB2D-DA83-43E4-B7EF-1FF63142B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3D390-4FAD-4524-B538-F4D6BAEADB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FED2C-2EC9-41E8-A4FB-AC2C606D12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BBEBD2-7CF0-46A3-AC92-323294DC2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6A5D2-C99A-4DD8-9A9A-17A2672CE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66807-7071-4DB5-A3A5-4114E553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967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C1D7E-BE6D-4341-931A-E00D72EE5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A6762-249B-48D8-AEF1-54A12B84E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148494-97E5-4223-8608-71B18A4029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CE8A20-4CA6-466D-87AF-C646D1DC17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6CB874-613B-4019-8388-593F22F56D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FCFC01-347D-45E1-B8AE-6D5AFD2BC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1239B3-DD95-45DE-BC3B-FAF713212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EA2142-DCC4-4C69-912B-FDCB7A9B9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5335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34942-1E7B-410A-A5F4-6E4EFDF3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025583-264C-46E0-A001-F9D104402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907679-D158-4D97-B3DF-69EDA7CBB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2302EE-B482-4E01-B57D-51E120B52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759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4084B2-0703-4F7A-A775-8DA412A59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4F5C25-74B6-407B-A008-EA4CF2B5A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1F2D14-2373-4AD7-805B-F34C36E35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2313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1DD33-3849-4F60-8CA2-B0E48CC30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009C1-B41B-4E9D-8148-D760FCE27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04D47D-98AF-4D4D-8C33-421830306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80839-EC30-407F-8D46-C7B212085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AA71B-EEC1-4D23-BBF5-A9372F33D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0429C-2777-4941-A9D5-712ED7904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395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D42F-55FC-4427-8B57-254C0F720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F0A6CF-89A4-4CA4-BC68-8D587A35A6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F2FB0-1628-4823-A672-54C0CA25A6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CE5B3-F7BA-46A1-B93E-281203D6C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899F2-A331-48AA-A600-261A62067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0B185-57BA-4328-B2DB-3D06647CC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8843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22F51C-9B8A-4FFC-B978-9C8ADCB47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D9689C-F002-4282-A1B0-5B06076724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CEE27-038B-4AA6-BC22-0532D76895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60EB8-0B87-4487-8F4D-26BA8447C7E4}" type="datetimeFigureOut">
              <a:rPr lang="en-IN" smtClean="0"/>
              <a:t>25-11-2020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4E48DD-7B4F-422F-B11F-4F34D5C400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06E5C-B5D7-4C86-97CA-4DCA65B925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2F764-0113-4AC0-BD1F-7D11B3141D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4290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CAF59-1417-463E-9A1D-6ECDFF6ADB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Epipolar Geometry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0182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FA667-65B6-443A-B971-FFAA2F59F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Epipoles and Epipolar Lines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457EB-E696-476D-99F5-F9F9B0664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Epipoles e’ = (O’’)’ , e’’ = (O’)’’ are the images of the projection centers</a:t>
            </a:r>
          </a:p>
          <a:p>
            <a:r>
              <a:rPr lang="en-US" dirty="0"/>
              <a:t>They can also be written as </a:t>
            </a:r>
            <a:r>
              <a:rPr lang="en-US" dirty="0">
                <a:sym typeface="Wingdings" panose="05000000000000000000" pitchFamily="2" charset="2"/>
              </a:rPr>
              <a:t> Ꜫ (image plane)</a:t>
            </a:r>
            <a:endParaRPr lang="en-US" dirty="0"/>
          </a:p>
          <a:p>
            <a:r>
              <a:rPr lang="en-US" dirty="0"/>
              <a:t>e’ = (O’O’’)ꓵ</a:t>
            </a:r>
            <a:r>
              <a:rPr lang="en-US" dirty="0">
                <a:sym typeface="Wingdings" panose="05000000000000000000" pitchFamily="2" charset="2"/>
              </a:rPr>
              <a:t> Ꜫ’       </a:t>
            </a:r>
            <a:r>
              <a:rPr lang="en-US" dirty="0"/>
              <a:t> e’’ = (O’O’’)ꓵ</a:t>
            </a:r>
            <a:r>
              <a:rPr lang="en-US" dirty="0">
                <a:sym typeface="Wingdings" panose="05000000000000000000" pitchFamily="2" charset="2"/>
              </a:rPr>
              <a:t> Ꜫ’’ </a:t>
            </a:r>
          </a:p>
          <a:p>
            <a:r>
              <a:rPr lang="en-IN" dirty="0" err="1"/>
              <a:t>Epipolar</a:t>
            </a:r>
            <a:r>
              <a:rPr lang="en-IN" dirty="0"/>
              <a:t> lines </a:t>
            </a:r>
            <a:r>
              <a:rPr lang="en-US" dirty="0"/>
              <a:t>‘(X) = (O’’X)’ ,  ‘’(X) = (O’ X)’’  are the images of the rays (O’’X) and (O’X) in the other image respectively can be written as</a:t>
            </a:r>
          </a:p>
          <a:p>
            <a:r>
              <a:rPr lang="en-US" dirty="0"/>
              <a:t>‘(X) = </a:t>
            </a:r>
            <a:r>
              <a:rPr lang="en-US" dirty="0">
                <a:sym typeface="Wingdings" panose="05000000000000000000" pitchFamily="2" charset="2"/>
              </a:rPr>
              <a:t> Ꜫ </a:t>
            </a:r>
            <a:r>
              <a:rPr lang="en-US" dirty="0"/>
              <a:t>ꓵ </a:t>
            </a:r>
            <a:r>
              <a:rPr lang="en-US" dirty="0">
                <a:sym typeface="Wingdings" panose="05000000000000000000" pitchFamily="2" charset="2"/>
              </a:rPr>
              <a:t>Ꜫ’   and </a:t>
            </a:r>
            <a:r>
              <a:rPr lang="en-US" dirty="0"/>
              <a:t>‘’(X) = </a:t>
            </a:r>
            <a:r>
              <a:rPr lang="en-US" dirty="0">
                <a:sym typeface="Wingdings" panose="05000000000000000000" pitchFamily="2" charset="2"/>
              </a:rPr>
              <a:t> Ꜫ </a:t>
            </a:r>
            <a:r>
              <a:rPr lang="en-US" dirty="0"/>
              <a:t>ꓵ </a:t>
            </a:r>
            <a:r>
              <a:rPr lang="en-US" dirty="0">
                <a:sym typeface="Wingdings" panose="05000000000000000000" pitchFamily="2" charset="2"/>
              </a:rPr>
              <a:t>Ꜫ’’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9671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3A8EB6-954A-4180-AAA3-7DB45FBD83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34" t="29773" r="21068" b="34239"/>
          <a:stretch/>
        </p:blipFill>
        <p:spPr>
          <a:xfrm>
            <a:off x="1686756" y="417250"/>
            <a:ext cx="8629096" cy="615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471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A7C70-A9D1-46B8-AC23-5A4DFD5AC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 Epipolar Plane…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B0B4D-42B3-4A62-856A-FB33C383A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Using a distortion – free lens,</a:t>
            </a:r>
          </a:p>
          <a:p>
            <a:r>
              <a:rPr lang="en-US" dirty="0"/>
              <a:t>The projection centers O’, O’’</a:t>
            </a:r>
          </a:p>
          <a:p>
            <a:r>
              <a:rPr lang="en-US" dirty="0"/>
              <a:t>The point X</a:t>
            </a:r>
          </a:p>
          <a:p>
            <a:r>
              <a:rPr lang="en-US" dirty="0"/>
              <a:t>The </a:t>
            </a:r>
            <a:r>
              <a:rPr lang="en-US" dirty="0" err="1"/>
              <a:t>epipolar</a:t>
            </a:r>
            <a:r>
              <a:rPr lang="en-US" dirty="0"/>
              <a:t> lines ‘(X) , ‘’(X)</a:t>
            </a:r>
          </a:p>
          <a:p>
            <a:r>
              <a:rPr lang="en-US" dirty="0"/>
              <a:t>The </a:t>
            </a:r>
            <a:r>
              <a:rPr lang="en-US" dirty="0" err="1"/>
              <a:t>epipoles</a:t>
            </a:r>
            <a:r>
              <a:rPr lang="en-US" dirty="0"/>
              <a:t> e’, e’’</a:t>
            </a:r>
          </a:p>
          <a:p>
            <a:r>
              <a:rPr lang="en-IN" dirty="0"/>
              <a:t>The image points X’ , X’’</a:t>
            </a:r>
          </a:p>
          <a:p>
            <a:pPr marL="0" indent="0">
              <a:buNone/>
            </a:pPr>
            <a:r>
              <a:rPr lang="en-IN" dirty="0"/>
              <a:t>All lie in the </a:t>
            </a:r>
            <a:r>
              <a:rPr lang="en-IN" dirty="0" err="1"/>
              <a:t>epipolar</a:t>
            </a:r>
            <a:r>
              <a:rPr lang="en-IN" dirty="0"/>
              <a:t> plane</a:t>
            </a:r>
          </a:p>
          <a:p>
            <a:pPr marL="0" indent="0">
              <a:buNone/>
            </a:pPr>
            <a:r>
              <a:rPr lang="en-IN" dirty="0"/>
              <a:t>This simplifies the task of predicting the location of corresponding a point in the other image</a:t>
            </a:r>
          </a:p>
        </p:txBody>
      </p:sp>
    </p:spTree>
    <p:extLst>
      <p:ext uri="{BB962C8B-B14F-4D97-AF65-F5344CB8AC3E}">
        <p14:creationId xmlns:p14="http://schemas.microsoft.com/office/powerpoint/2010/main" val="1337335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C368-5213-4238-AC24-9D0145A2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the location of corresponding points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7EB1-6D1F-4BF8-8825-41C7EB5E8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Predict the location X’’ given X’</a:t>
            </a:r>
          </a:p>
          <a:p>
            <a:r>
              <a:rPr lang="en-US" dirty="0"/>
              <a:t>The </a:t>
            </a:r>
            <a:r>
              <a:rPr lang="en-US" dirty="0" err="1"/>
              <a:t>epipolar</a:t>
            </a:r>
            <a:r>
              <a:rPr lang="en-US" dirty="0"/>
              <a:t> plane through Ꜫ = (O’O’’X’)</a:t>
            </a:r>
          </a:p>
          <a:p>
            <a:r>
              <a:rPr lang="en-US" dirty="0"/>
              <a:t>The intersection of the </a:t>
            </a:r>
            <a:r>
              <a:rPr lang="en-US" dirty="0" err="1"/>
              <a:t>epipolar</a:t>
            </a:r>
            <a:r>
              <a:rPr lang="en-US" dirty="0"/>
              <a:t> plane and the second image plane  Ꜫ’’ yields the </a:t>
            </a:r>
            <a:r>
              <a:rPr lang="en-US" dirty="0" err="1"/>
              <a:t>epipolar</a:t>
            </a:r>
            <a:r>
              <a:rPr lang="en-US" dirty="0"/>
              <a:t> line ‘’(X)</a:t>
            </a:r>
          </a:p>
          <a:p>
            <a:r>
              <a:rPr lang="en-US" dirty="0"/>
              <a:t>The corresponding point X’’ lies on the </a:t>
            </a:r>
            <a:r>
              <a:rPr lang="en-US" dirty="0" err="1"/>
              <a:t>epipolar</a:t>
            </a:r>
            <a:r>
              <a:rPr lang="en-US" dirty="0"/>
              <a:t> line “(X)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Reduces the search space from 2D to 1D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3431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535A5-5289-4872-AE01-513318357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the Key Elements of the Epipolar Geometry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2391E-806A-4F18-89B0-0A943919D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described the important quantities geometrically, but do not know yet how to obtain them</a:t>
            </a:r>
          </a:p>
          <a:p>
            <a:r>
              <a:rPr lang="en-US" dirty="0"/>
              <a:t>We will show how to compute them based on the projection matrices and the fundamental matrix.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6736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E4680-3119-415E-920A-318CEB5AD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Epipolar Axis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596AB-C17F-4252-9D46-61CFE7808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direction of the </a:t>
            </a:r>
            <a:r>
              <a:rPr lang="en-US" dirty="0" err="1"/>
              <a:t>epipolar</a:t>
            </a:r>
            <a:r>
              <a:rPr lang="en-US" dirty="0"/>
              <a:t> axis can directly be computed from the projection centers</a:t>
            </a:r>
          </a:p>
          <a:p>
            <a:pPr marL="0" indent="0">
              <a:buNone/>
            </a:pPr>
            <a:r>
              <a:rPr lang="en-US" dirty="0"/>
              <a:t>b = XO’’ – XO’   (where b Is the homogeneous vector)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equation expresses that we only know the direction, not the length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8105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B6A47-EF6F-4915-B36A-45EDDD64B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Epipolar Lines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60B02-457B-4D97-A39E-FCA5F8EAF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image points lie on the </a:t>
            </a:r>
            <a:r>
              <a:rPr lang="en-US" dirty="0" err="1"/>
              <a:t>epipolar</a:t>
            </a:r>
            <a:r>
              <a:rPr lang="en-US" dirty="0"/>
              <a:t> lines, X’ ꓰ l’  (X’ is a element of l’)</a:t>
            </a:r>
          </a:p>
          <a:p>
            <a:pPr marL="0" indent="0">
              <a:buNone/>
            </a:pPr>
            <a:r>
              <a:rPr lang="en-US" dirty="0"/>
              <a:t>Same as X’’ = l’’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X’:    </a:t>
            </a:r>
            <a:r>
              <a:rPr lang="en-US" dirty="0" err="1"/>
              <a:t>X’</a:t>
            </a:r>
            <a:r>
              <a:rPr lang="en-US" baseline="30000" dirty="0" err="1"/>
              <a:t>T</a:t>
            </a:r>
            <a:r>
              <a:rPr lang="en-US" dirty="0" err="1"/>
              <a:t>l</a:t>
            </a:r>
            <a:r>
              <a:rPr lang="en-US" dirty="0"/>
              <a:t>’ = 0</a:t>
            </a:r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dirty="0"/>
              <a:t>We can exploit the coplanarity constrain for both points X’, X’’</a:t>
            </a:r>
          </a:p>
          <a:p>
            <a:pPr marL="0" indent="0">
              <a:buNone/>
            </a:pPr>
            <a:r>
              <a:rPr lang="en-US" dirty="0"/>
              <a:t> X’</a:t>
            </a:r>
            <a:r>
              <a:rPr lang="en-US" baseline="30000" dirty="0"/>
              <a:t>T</a:t>
            </a:r>
            <a:r>
              <a:rPr lang="en-US" dirty="0"/>
              <a:t>FX’’ = 0    (substitute l’ = FX’’)</a:t>
            </a:r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dirty="0"/>
              <a:t>Same for the point X’’</a:t>
            </a:r>
          </a:p>
          <a:p>
            <a:pPr marL="0" indent="0">
              <a:buNone/>
            </a:pPr>
            <a:r>
              <a:rPr lang="en-IN" dirty="0" err="1"/>
              <a:t>l’’</a:t>
            </a:r>
            <a:r>
              <a:rPr lang="en-IN" baseline="30000" dirty="0" err="1"/>
              <a:t>T</a:t>
            </a:r>
            <a:r>
              <a:rPr lang="en-IN" dirty="0" err="1"/>
              <a:t>X</a:t>
            </a:r>
            <a:r>
              <a:rPr lang="en-IN" dirty="0"/>
              <a:t>’’ = 0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l’’ = F</a:t>
            </a:r>
            <a:r>
              <a:rPr lang="en-IN" baseline="30000" dirty="0"/>
              <a:t>T</a:t>
            </a:r>
            <a:r>
              <a:rPr lang="en-IN" dirty="0"/>
              <a:t> X’    (this is our prediction (1D space) </a:t>
            </a:r>
          </a:p>
        </p:txBody>
      </p:sp>
    </p:spTree>
    <p:extLst>
      <p:ext uri="{BB962C8B-B14F-4D97-AF65-F5344CB8AC3E}">
        <p14:creationId xmlns:p14="http://schemas.microsoft.com/office/powerpoint/2010/main" val="3911721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442DA-4DBC-4042-82A2-84678A1D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Epipolar Lines Summary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7D37A-E4EC-4EF1-9FCA-E0615E5BE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image points lie on the </a:t>
            </a:r>
            <a:r>
              <a:rPr lang="en-US" dirty="0" err="1"/>
              <a:t>epipolar</a:t>
            </a:r>
            <a:r>
              <a:rPr lang="en-US" dirty="0"/>
              <a:t> lines X’ ꓰ l’  (X’ is a element of l’)</a:t>
            </a:r>
          </a:p>
          <a:p>
            <a:pPr marL="0" indent="0">
              <a:buNone/>
            </a:pPr>
            <a:r>
              <a:rPr lang="en-US" dirty="0"/>
              <a:t>Same as X’’ ꓰ l’’.</a:t>
            </a:r>
          </a:p>
          <a:p>
            <a:r>
              <a:rPr lang="en-US" dirty="0"/>
              <a:t>For the points X’, X’’, we can exploit the coplanarity constraint</a:t>
            </a:r>
          </a:p>
          <a:p>
            <a:pPr marL="0" indent="0">
              <a:buNone/>
            </a:pPr>
            <a:r>
              <a:rPr lang="en-US" dirty="0"/>
              <a:t>X’</a:t>
            </a:r>
            <a:r>
              <a:rPr lang="en-US" baseline="30000" dirty="0"/>
              <a:t>T</a:t>
            </a:r>
            <a:r>
              <a:rPr lang="en-US" dirty="0"/>
              <a:t>FX’’ = 0</a:t>
            </a:r>
          </a:p>
          <a:p>
            <a:pPr marL="0" indent="0">
              <a:buNone/>
            </a:pPr>
            <a:r>
              <a:rPr lang="en-US" dirty="0"/>
              <a:t>This is valid if</a:t>
            </a:r>
          </a:p>
          <a:p>
            <a:pPr marL="0" indent="0">
              <a:buNone/>
            </a:pPr>
            <a:r>
              <a:rPr lang="en-US" dirty="0"/>
              <a:t>l’ = FX’’    l’’ = F</a:t>
            </a:r>
            <a:r>
              <a:rPr lang="en-US" baseline="30000" dirty="0"/>
              <a:t>T</a:t>
            </a:r>
            <a:r>
              <a:rPr lang="en-US" dirty="0"/>
              <a:t>X’</a:t>
            </a:r>
          </a:p>
          <a:p>
            <a:pPr marL="0" indent="0">
              <a:buNone/>
            </a:pPr>
            <a:r>
              <a:rPr lang="en-US" dirty="0"/>
              <a:t>As then</a:t>
            </a:r>
          </a:p>
          <a:p>
            <a:pPr marL="0" indent="0">
              <a:buNone/>
            </a:pPr>
            <a:r>
              <a:rPr lang="en-US" dirty="0" err="1"/>
              <a:t>X’</a:t>
            </a:r>
            <a:r>
              <a:rPr lang="en-US" baseline="30000" dirty="0" err="1"/>
              <a:t>T</a:t>
            </a:r>
            <a:r>
              <a:rPr lang="en-US" dirty="0" err="1"/>
              <a:t>l</a:t>
            </a:r>
            <a:r>
              <a:rPr lang="en-US" dirty="0"/>
              <a:t>’  = 0              </a:t>
            </a:r>
            <a:r>
              <a:rPr lang="en-US" dirty="0" err="1"/>
              <a:t>X’’</a:t>
            </a:r>
            <a:r>
              <a:rPr lang="en-US" baseline="30000" dirty="0" err="1"/>
              <a:t>T</a:t>
            </a:r>
            <a:r>
              <a:rPr lang="en-US" dirty="0" err="1"/>
              <a:t>l</a:t>
            </a:r>
            <a:r>
              <a:rPr lang="en-US" dirty="0"/>
              <a:t>’’  = 0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60236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D3371-5399-4EEC-BF61-9BFF00035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the Epipoles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DDD70-D260-41A2-8A25-FA197BE7A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epipoles</a:t>
            </a:r>
            <a:r>
              <a:rPr lang="en-US" dirty="0"/>
              <a:t> are the projections of the projection centers in the other image</a:t>
            </a:r>
          </a:p>
          <a:p>
            <a:r>
              <a:rPr lang="en-US" dirty="0"/>
              <a:t>Bothe can be computed easily using the projection matrices</a:t>
            </a:r>
          </a:p>
          <a:p>
            <a:pPr marL="0" indent="0">
              <a:buNone/>
            </a:pPr>
            <a:r>
              <a:rPr lang="en-US" dirty="0"/>
              <a:t>e’ = P’XO’’            e’’ = P’’XO’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6972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F49599-D46C-46EC-BA59-91EBA04FC7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80" t="30420" r="21213" b="33722"/>
          <a:stretch/>
        </p:blipFill>
        <p:spPr>
          <a:xfrm>
            <a:off x="2095130" y="281866"/>
            <a:ext cx="8771073" cy="629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48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52094-5894-444D-8207-C9DA2ACAF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0C2D1-FFCA-4FD1-8015-41A6AF630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When we take an image using pin-hole camera, we loose an important information,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ie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 depth of the image.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Or how far is each point in the image from the camera because it is a 3D-to-2D conversion.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So it is an important question whether we can find the depth information using these cameras.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And the answer is to use more than one camera. Our eyes works in similar way where we use two cameras (two eyes) which is called stereo vision.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29667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A1A7-C2E9-4E3F-B051-A7D9C208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Epipoles and Fundamental Matrix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66C0F-7190-4BA8-ACF2-332B44143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epipoles</a:t>
            </a:r>
            <a:r>
              <a:rPr lang="en-US" dirty="0"/>
              <a:t> are the intersection of all </a:t>
            </a:r>
            <a:r>
              <a:rPr lang="en-US" dirty="0" err="1"/>
              <a:t>epipolar</a:t>
            </a:r>
            <a:r>
              <a:rPr lang="en-US" dirty="0"/>
              <a:t> lines</a:t>
            </a:r>
          </a:p>
          <a:p>
            <a:r>
              <a:rPr lang="en-US" dirty="0"/>
              <a:t>All l’ : </a:t>
            </a:r>
            <a:r>
              <a:rPr lang="en-US" dirty="0" err="1"/>
              <a:t>e’</a:t>
            </a:r>
            <a:r>
              <a:rPr lang="en-US" baseline="30000" dirty="0" err="1"/>
              <a:t>T</a:t>
            </a:r>
            <a:r>
              <a:rPr lang="en-US" dirty="0" err="1"/>
              <a:t>l</a:t>
            </a:r>
            <a:r>
              <a:rPr lang="en-US" dirty="0"/>
              <a:t>’ = 0      All l’’ : </a:t>
            </a:r>
            <a:r>
              <a:rPr lang="en-US" dirty="0" err="1"/>
              <a:t>e’’</a:t>
            </a:r>
            <a:r>
              <a:rPr lang="en-US" baseline="30000" dirty="0" err="1"/>
              <a:t>T</a:t>
            </a:r>
            <a:r>
              <a:rPr lang="en-US" dirty="0" err="1"/>
              <a:t>l</a:t>
            </a:r>
            <a:r>
              <a:rPr lang="en-US" dirty="0"/>
              <a:t>’’ = 0 </a:t>
            </a:r>
          </a:p>
          <a:p>
            <a:r>
              <a:rPr lang="en-US" dirty="0"/>
              <a:t>Combining this with the </a:t>
            </a:r>
            <a:r>
              <a:rPr lang="en-US" dirty="0" err="1"/>
              <a:t>epipolar</a:t>
            </a:r>
            <a:r>
              <a:rPr lang="en-US" dirty="0"/>
              <a:t> lines defined through F, i.e., l’ = FX’’ yields for all points X’’</a:t>
            </a:r>
          </a:p>
          <a:p>
            <a:pPr marL="0" indent="0">
              <a:buNone/>
            </a:pPr>
            <a:r>
              <a:rPr lang="en-US" dirty="0" err="1"/>
              <a:t>e’</a:t>
            </a:r>
            <a:r>
              <a:rPr lang="en-US" baseline="30000" dirty="0" err="1"/>
              <a:t>T</a:t>
            </a:r>
            <a:r>
              <a:rPr lang="en-US" dirty="0" err="1"/>
              <a:t>FX</a:t>
            </a:r>
            <a:r>
              <a:rPr lang="en-US" dirty="0"/>
              <a:t>’’ = 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epipole</a:t>
            </a:r>
            <a:r>
              <a:rPr lang="en-US" dirty="0"/>
              <a:t> is the null space of F</a:t>
            </a:r>
            <a:r>
              <a:rPr lang="en-US" baseline="30000" dirty="0"/>
              <a:t>T</a:t>
            </a:r>
            <a:endParaRPr lang="en-IN" baseline="30000" dirty="0"/>
          </a:p>
        </p:txBody>
      </p:sp>
    </p:spTree>
    <p:extLst>
      <p:ext uri="{BB962C8B-B14F-4D97-AF65-F5344CB8AC3E}">
        <p14:creationId xmlns:p14="http://schemas.microsoft.com/office/powerpoint/2010/main" val="3437871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D97A9F-4C82-4F8E-A9F1-19BAA13C9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19" y="1378789"/>
            <a:ext cx="9786113" cy="449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889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4B977-AFA3-43E9-9DF0-4C01B321A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Epipoles and Fundamental Matrix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3E181-7903-4D6E-AB49-CBF95E955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Analogus</a:t>
            </a:r>
            <a:r>
              <a:rPr lang="en-US" dirty="0"/>
              <a:t>, we obtain for the second </a:t>
            </a:r>
            <a:r>
              <a:rPr lang="en-US" dirty="0" err="1"/>
              <a:t>epipole</a:t>
            </a:r>
            <a:r>
              <a:rPr lang="en-US" dirty="0"/>
              <a:t> </a:t>
            </a:r>
            <a:r>
              <a:rPr lang="en-US" dirty="0" err="1"/>
              <a:t>x’</a:t>
            </a:r>
            <a:r>
              <a:rPr lang="en-US" baseline="30000" dirty="0" err="1"/>
              <a:t>T</a:t>
            </a:r>
            <a:r>
              <a:rPr lang="en-US" dirty="0" err="1"/>
              <a:t>Fe</a:t>
            </a:r>
            <a:r>
              <a:rPr lang="en-US" dirty="0"/>
              <a:t>’’ = 0</a:t>
            </a:r>
          </a:p>
          <a:p>
            <a:r>
              <a:rPr lang="en-US" dirty="0"/>
              <a:t>Thus,</a:t>
            </a:r>
          </a:p>
          <a:p>
            <a:r>
              <a:rPr lang="en-US" dirty="0"/>
              <a:t>Null(F</a:t>
            </a:r>
            <a:r>
              <a:rPr lang="en-US" baseline="30000" dirty="0"/>
              <a:t>T</a:t>
            </a:r>
            <a:r>
              <a:rPr lang="en-US" dirty="0"/>
              <a:t>) = e’        null(F) = e’’</a:t>
            </a:r>
            <a:endParaRPr lang="en-US" baseline="30000" dirty="0"/>
          </a:p>
          <a:p>
            <a:r>
              <a:rPr lang="en-US" dirty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3891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BB4F-BBDD-4D0C-BDD8-11F40572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Eigenvectors of F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1B1D5-DBF5-45B7-AC4E-24536F1AA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epipoles</a:t>
            </a:r>
            <a:r>
              <a:rPr lang="en-US" dirty="0"/>
              <a:t> are the left and right eigenvectors of the fundamental matrix.</a:t>
            </a:r>
          </a:p>
          <a:p>
            <a:r>
              <a:rPr lang="en-US" dirty="0" err="1"/>
              <a:t>e’</a:t>
            </a:r>
            <a:r>
              <a:rPr lang="en-US" baseline="30000" dirty="0" err="1"/>
              <a:t>T</a:t>
            </a:r>
            <a:r>
              <a:rPr lang="en-US" dirty="0" err="1"/>
              <a:t>F</a:t>
            </a:r>
            <a:r>
              <a:rPr lang="en-US" dirty="0"/>
              <a:t> = 0             Fe’’ = 0</a:t>
            </a:r>
          </a:p>
          <a:p>
            <a:r>
              <a:rPr lang="en-US" dirty="0"/>
              <a:t>Thus,</a:t>
            </a:r>
          </a:p>
          <a:p>
            <a:r>
              <a:rPr lang="en-US" dirty="0"/>
              <a:t>Null(F</a:t>
            </a:r>
            <a:r>
              <a:rPr lang="en-US" baseline="30000" dirty="0"/>
              <a:t>T</a:t>
            </a:r>
            <a:r>
              <a:rPr lang="en-US" dirty="0"/>
              <a:t>) = e’        null(F) = e’’</a:t>
            </a:r>
          </a:p>
          <a:p>
            <a:r>
              <a:rPr lang="en-US" baseline="30000" dirty="0"/>
              <a:t>(They correspond to an eigenvalues of zero)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8143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23C73-4DD9-4EEA-B33B-A48C6520B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52348-DC99-4027-929A-EA0390D92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only assumed a straight-line preserving(uncalibrated)camera.</a:t>
            </a:r>
          </a:p>
          <a:p>
            <a:r>
              <a:rPr lang="en-US" dirty="0"/>
              <a:t>We discussed the </a:t>
            </a:r>
            <a:r>
              <a:rPr lang="en-US" dirty="0" err="1"/>
              <a:t>epipolar</a:t>
            </a:r>
            <a:r>
              <a:rPr lang="en-US" dirty="0"/>
              <a:t> geometry and key elements such as </a:t>
            </a:r>
            <a:r>
              <a:rPr lang="en-US" dirty="0" err="1"/>
              <a:t>epipolar</a:t>
            </a:r>
            <a:r>
              <a:rPr lang="en-US" dirty="0"/>
              <a:t> lines, axis, plane and </a:t>
            </a:r>
            <a:r>
              <a:rPr lang="en-US" dirty="0" err="1"/>
              <a:t>epipoles</a:t>
            </a:r>
            <a:r>
              <a:rPr lang="en-US" dirty="0"/>
              <a:t>.</a:t>
            </a:r>
          </a:p>
          <a:p>
            <a:r>
              <a:rPr lang="en-US" dirty="0"/>
              <a:t>Insights: </a:t>
            </a:r>
            <a:r>
              <a:rPr lang="en-US" dirty="0" err="1"/>
              <a:t>epipolar</a:t>
            </a:r>
            <a:r>
              <a:rPr lang="en-US" dirty="0"/>
              <a:t> geometry reduces the search for </a:t>
            </a:r>
            <a:r>
              <a:rPr lang="en-US" dirty="0" err="1"/>
              <a:t>corrensponences</a:t>
            </a:r>
            <a:r>
              <a:rPr lang="en-US" dirty="0"/>
              <a:t> in image pairs from a 2D space to 1D space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14474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97CEB-B517-48BA-A9B3-BE1D848F0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from motion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8096D-2CC8-4911-8916-2D49E5C94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multiple images of the same object from different views.</a:t>
            </a:r>
          </a:p>
          <a:p>
            <a:r>
              <a:rPr lang="en-US" dirty="0"/>
              <a:t>What you want to get is reconstruct a 3D scene and simultaneously obtain the camera poses of a monocular camera with respect to the given scene. This procedure is known as structure for motion or commonly called as </a:t>
            </a:r>
            <a:r>
              <a:rPr lang="en-US" dirty="0" err="1"/>
              <a:t>sfm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02539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29EB64-D0EB-43CB-862D-6DEC095DBB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05" t="19806" r="27621" b="28414"/>
          <a:stretch/>
        </p:blipFill>
        <p:spPr>
          <a:xfrm>
            <a:off x="603682" y="292962"/>
            <a:ext cx="11274640" cy="615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026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BDFED-4FFA-479C-A03C-1BBBA40C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Matrix 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2BF802-7B43-4D46-A078-BB3DC82DC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873" y="1813355"/>
            <a:ext cx="10410268" cy="417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8318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39591D-1F86-44C3-808F-E687CD43F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914400"/>
            <a:ext cx="82296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530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4FC061-6207-497C-9A2D-6D1399E02B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36" t="28091" r="42621" b="47702"/>
          <a:stretch/>
        </p:blipFill>
        <p:spPr>
          <a:xfrm>
            <a:off x="1287262" y="843379"/>
            <a:ext cx="9328860" cy="360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42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4E9315-079F-4B7C-B8AC-5D7B42F45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81" t="31327" r="37596" b="34757"/>
          <a:stretch/>
        </p:blipFill>
        <p:spPr>
          <a:xfrm>
            <a:off x="2536053" y="1331650"/>
            <a:ext cx="7119893" cy="52399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C97259-2504-45C1-A6F2-23251FF0E773}"/>
              </a:ext>
            </a:extLst>
          </p:cNvPr>
          <p:cNvSpPr txBox="1"/>
          <p:nvPr/>
        </p:nvSpPr>
        <p:spPr>
          <a:xfrm>
            <a:off x="923278" y="168676"/>
            <a:ext cx="7155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Stereo Camera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8749847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4F304-DF57-41AD-B9F6-7B30ED901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F2428-0433-4F27-B9D1-EA8AE6CEB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singular value decomposition</a:t>
            </a:r>
            <a:r>
              <a:rPr lang="en-IN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(</a:t>
            </a:r>
            <a:r>
              <a:rPr lang="en-IN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SVD</a:t>
            </a:r>
            <a:r>
              <a:rPr lang="en-IN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Degrees of freedom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is a combination of how much data you have and how many parameters you need to estimate.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0769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9E069-6F82-4276-8749-97EBD4224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Coplanarity Constraint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B5D6F-6E79-46C9-9CB1-6D7B556AB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70973" cy="4351338"/>
          </a:xfrm>
        </p:spPr>
        <p:txBody>
          <a:bodyPr/>
          <a:lstStyle/>
          <a:p>
            <a:r>
              <a:rPr lang="en-US" dirty="0"/>
              <a:t>Intersection of two corresponding rays </a:t>
            </a:r>
          </a:p>
          <a:p>
            <a:r>
              <a:rPr lang="en-US" dirty="0"/>
              <a:t>The rays lie in one plane in 3D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7BB339-9883-4982-A8DB-C36C758EB1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55704" t="46131" r="25801" b="32945"/>
          <a:stretch/>
        </p:blipFill>
        <p:spPr>
          <a:xfrm>
            <a:off x="3684233" y="3117830"/>
            <a:ext cx="4456590" cy="283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914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16D15-DFB2-4180-9FD3-1F4B8FE2D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Epipolar Geometry - motivation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C2602-0D1C-4CAF-ABF9-2803D1673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point X’ in the plane of the first image</a:t>
            </a:r>
          </a:p>
          <a:p>
            <a:r>
              <a:rPr lang="en-US" dirty="0"/>
              <a:t>Find the corresponding point X’’ in the second image plane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1861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0D6B4-DD92-4887-9A0D-000889347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Epipolar Geometry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6E007-7844-4080-8EE9-D22603AA4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used to describe geometric relations in image pairs</a:t>
            </a:r>
          </a:p>
          <a:p>
            <a:r>
              <a:rPr lang="en-US" dirty="0"/>
              <a:t>Enables efficient search for and prediction of corresponding points</a:t>
            </a:r>
          </a:p>
          <a:p>
            <a:r>
              <a:rPr lang="en-US" dirty="0"/>
              <a:t>Given a straight-line preserving  mapping, the search space reduces from 2D (whole image) t0 1D(line)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0067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E3D77F-C86F-4B16-BB2B-A40B22F00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80" t="30033" r="21286" b="33074"/>
          <a:stretch/>
        </p:blipFill>
        <p:spPr>
          <a:xfrm>
            <a:off x="1775540" y="561512"/>
            <a:ext cx="8176334" cy="605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76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B1F88-3FFB-487A-9441-C5D13E0D4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6787C-0E05-423D-9361-EF473F1CF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Epipolar Axis ‘B = (O’ O’’) is the line through the two projection centers</a:t>
            </a:r>
          </a:p>
          <a:p>
            <a:r>
              <a:rPr lang="en-US" dirty="0"/>
              <a:t>Epipolar Plane Ꜫ = (O’ O’’ X) depends on the projection centers and the point X.</a:t>
            </a:r>
          </a:p>
          <a:p>
            <a:r>
              <a:rPr lang="en-US" dirty="0"/>
              <a:t>Epipoles e’ = (O’’)’, e’’ = (O’)’’ are the images of the projection centers</a:t>
            </a:r>
          </a:p>
          <a:p>
            <a:r>
              <a:rPr lang="en-US" dirty="0"/>
              <a:t>Epipolar Lines ‘(X) = (O’’X)’ ,  ‘’(X) = (O’ X)’’  are the images of the rays (O’’X) and (O’X) in the other image respectively.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2811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63FB0E-82E0-4AA5-9619-5E1A1FE050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07" t="29903" r="21868" b="34369"/>
          <a:stretch/>
        </p:blipFill>
        <p:spPr>
          <a:xfrm>
            <a:off x="1642369" y="166138"/>
            <a:ext cx="8984201" cy="655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154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1106</Words>
  <Application>Microsoft Office PowerPoint</Application>
  <PresentationFormat>Widescreen</PresentationFormat>
  <Paragraphs>107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Arial</vt:lpstr>
      <vt:lpstr>Calibri</vt:lpstr>
      <vt:lpstr>Calibri Light</vt:lpstr>
      <vt:lpstr>Helvetica</vt:lpstr>
      <vt:lpstr>Office Theme</vt:lpstr>
      <vt:lpstr>Epipolar Geometry</vt:lpstr>
      <vt:lpstr>Introduction</vt:lpstr>
      <vt:lpstr>PowerPoint Presentation</vt:lpstr>
      <vt:lpstr>Coplanarity Constraint</vt:lpstr>
      <vt:lpstr>Epipolar Geometry - motivation</vt:lpstr>
      <vt:lpstr>Epipolar Geometry</vt:lpstr>
      <vt:lpstr>PowerPoint Presentation</vt:lpstr>
      <vt:lpstr>Elements</vt:lpstr>
      <vt:lpstr>PowerPoint Presentation</vt:lpstr>
      <vt:lpstr>Epipoles and Epipolar Lines</vt:lpstr>
      <vt:lpstr>PowerPoint Presentation</vt:lpstr>
      <vt:lpstr>In the Epipolar Plane…</vt:lpstr>
      <vt:lpstr>Predicting the location of corresponding points</vt:lpstr>
      <vt:lpstr>Computing the Key Elements of the Epipolar Geometry</vt:lpstr>
      <vt:lpstr>Epipolar Axis</vt:lpstr>
      <vt:lpstr>Computing Epipolar Lines</vt:lpstr>
      <vt:lpstr>Epipolar Lines Summary</vt:lpstr>
      <vt:lpstr>Computing the Epipoles</vt:lpstr>
      <vt:lpstr>PowerPoint Presentation</vt:lpstr>
      <vt:lpstr>Epipoles and Fundamental Matrix</vt:lpstr>
      <vt:lpstr>PowerPoint Presentation</vt:lpstr>
      <vt:lpstr>Epipoles and Fundamental Matrix</vt:lpstr>
      <vt:lpstr>Eigenvectors of F</vt:lpstr>
      <vt:lpstr>Summary</vt:lpstr>
      <vt:lpstr>Structure from motion</vt:lpstr>
      <vt:lpstr>PowerPoint Presentation</vt:lpstr>
      <vt:lpstr>Essential Matrix 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Epipolar Geometry</dc:title>
  <dc:creator>Hemachandran k</dc:creator>
  <cp:lastModifiedBy>Hemachandran k</cp:lastModifiedBy>
  <cp:revision>19</cp:revision>
  <dcterms:created xsi:type="dcterms:W3CDTF">2020-11-21T23:58:54Z</dcterms:created>
  <dcterms:modified xsi:type="dcterms:W3CDTF">2020-11-25T06:56:49Z</dcterms:modified>
</cp:coreProperties>
</file>

<file path=docProps/thumbnail.jpeg>
</file>